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6" r:id="rId2"/>
    <p:sldId id="287" r:id="rId3"/>
    <p:sldId id="335" r:id="rId4"/>
    <p:sldId id="302" r:id="rId5"/>
    <p:sldId id="303" r:id="rId6"/>
    <p:sldId id="622" r:id="rId7"/>
    <p:sldId id="337" r:id="rId8"/>
    <p:sldId id="288" r:id="rId9"/>
    <p:sldId id="318" r:id="rId10"/>
    <p:sldId id="293" r:id="rId11"/>
    <p:sldId id="295" r:id="rId12"/>
    <p:sldId id="621" r:id="rId13"/>
    <p:sldId id="322" r:id="rId14"/>
    <p:sldId id="324" r:id="rId15"/>
    <p:sldId id="325" r:id="rId16"/>
    <p:sldId id="326" r:id="rId17"/>
    <p:sldId id="327" r:id="rId18"/>
    <p:sldId id="624" r:id="rId19"/>
    <p:sldId id="328" r:id="rId20"/>
    <p:sldId id="329" r:id="rId21"/>
    <p:sldId id="623" r:id="rId22"/>
    <p:sldId id="304" r:id="rId23"/>
    <p:sldId id="554" r:id="rId24"/>
    <p:sldId id="319" r:id="rId25"/>
    <p:sldId id="290" r:id="rId26"/>
    <p:sldId id="320" r:id="rId2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a Höpfer" initials="EH" lastIdx="3" clrIdx="0">
    <p:extLst>
      <p:ext uri="{19B8F6BF-5375-455C-9EA6-DF929625EA0E}">
        <p15:presenceInfo xmlns:p15="http://schemas.microsoft.com/office/powerpoint/2012/main" userId="S::eva.hoepfer@ectaveo.ch::6cbaea43-1b93-4020-a9d7-4b58a2ea7c9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23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openxmlformats.org/officeDocument/2006/relationships/customXml" Target="../customXml/item2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B5B1F-D6BB-48E1-B94D-FBE25D99FC67}" type="datetimeFigureOut">
              <a:rPr lang="de-CH" smtClean="0"/>
              <a:t>26.10.2021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C7FA9F-DD4B-4EBC-A319-16E0A8DA907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29710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375F69D-2A52-46E9-AD14-B90421434CD8}"/>
              </a:ext>
            </a:extLst>
          </p:cNvPr>
          <p:cNvSpPr/>
          <p:nvPr userDrawn="1"/>
        </p:nvSpPr>
        <p:spPr>
          <a:xfrm>
            <a:off x="0" y="1994262"/>
            <a:ext cx="12192000" cy="414258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208CED9-F901-4D26-83E8-1301A84911D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2800" y="3816000"/>
            <a:ext cx="7218856" cy="1544003"/>
          </a:xfrm>
        </p:spPr>
        <p:txBody>
          <a:bodyPr lIns="0" anchor="b">
            <a:normAutofit/>
          </a:bodyPr>
          <a:lstStyle>
            <a:lvl1pPr algn="l">
              <a:defRPr sz="5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Präsentationstitel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186D0C1-BA9F-4E42-A036-71C0BF1FBA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22800" y="5436000"/>
            <a:ext cx="7252108" cy="359829"/>
          </a:xfrm>
        </p:spPr>
        <p:txBody>
          <a:bodyPr lIns="0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Präsentation vom XX.XX.20XX</a:t>
            </a:r>
            <a:endParaRPr lang="de-CH" dirty="0"/>
          </a:p>
        </p:txBody>
      </p:sp>
      <p:sp>
        <p:nvSpPr>
          <p:cNvPr id="24" name="Textplatzhalter 23">
            <a:extLst>
              <a:ext uri="{FF2B5EF4-FFF2-40B4-BE49-F238E27FC236}">
                <a16:creationId xmlns:a16="http://schemas.microsoft.com/office/drawing/2014/main" id="{3E077E75-CE10-4B83-833B-7022674ECEE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2800" y="3132000"/>
            <a:ext cx="7317233" cy="359829"/>
          </a:xfrm>
          <a:noFill/>
        </p:spPr>
        <p:txBody>
          <a:bodyPr lIns="0">
            <a:norm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de-DE" dirty="0"/>
              <a:t>Thema</a:t>
            </a:r>
            <a:endParaRPr lang="de-CH" dirty="0"/>
          </a:p>
        </p:txBody>
      </p:sp>
      <p:pic>
        <p:nvPicPr>
          <p:cNvPr id="26" name="Grafik 25">
            <a:extLst>
              <a:ext uri="{FF2B5EF4-FFF2-40B4-BE49-F238E27FC236}">
                <a16:creationId xmlns:a16="http://schemas.microsoft.com/office/drawing/2014/main" id="{00002EB7-294D-4378-AEE0-08361EA24E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2801" y="6414243"/>
            <a:ext cx="1820606" cy="215360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38A62F4B-B381-493A-97BD-F9E3C51AAC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9751923" y="6291466"/>
            <a:ext cx="316706" cy="338137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45C8696F-5FBD-4608-BD33-6ACB212A33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13008" y="6421577"/>
            <a:ext cx="600075" cy="208026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96A78B7A-51AD-4E0D-89FD-58446D85963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07720" y="6502971"/>
            <a:ext cx="731025" cy="126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73A0D89B-74AD-48D4-81A1-0A93A514FF1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58100" y="6223230"/>
            <a:ext cx="316067" cy="406373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01671885-8E85-4C41-B94C-56CF866AD07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82249" y="6456965"/>
            <a:ext cx="650993" cy="1726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22E407D9-B4B1-4463-BB98-A5509C0C82F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2082" y="6383995"/>
            <a:ext cx="547177" cy="24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668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44496D-7370-4C8D-92EB-58DB45823B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2800" y="1630801"/>
            <a:ext cx="11200500" cy="853200"/>
          </a:xfrm>
        </p:spPr>
        <p:txBody>
          <a:bodyPr lIns="0" anchor="t" anchorCtr="0">
            <a:normAutofit/>
          </a:bodyPr>
          <a:lstStyle>
            <a:lvl1pPr>
              <a:defRPr sz="2400"/>
            </a:lvl1pPr>
          </a:lstStyle>
          <a:p>
            <a:r>
              <a:rPr lang="de-DE" dirty="0"/>
              <a:t>Seitentitel bearbeiten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46F708-341D-4D19-A953-FE6C3406C1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800" y="2484000"/>
            <a:ext cx="11200500" cy="3832256"/>
          </a:xfrm>
        </p:spPr>
        <p:txBody>
          <a:bodyPr lIns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D0A6D8C-1BED-4B8C-97BE-14950961D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A5C35EE8-0173-409B-93C1-D7B33AFAE714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62362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AF3A248-C6C1-4A06-BF79-A479107EE97B}"/>
              </a:ext>
            </a:extLst>
          </p:cNvPr>
          <p:cNvSpPr/>
          <p:nvPr userDrawn="1"/>
        </p:nvSpPr>
        <p:spPr>
          <a:xfrm>
            <a:off x="0" y="1994262"/>
            <a:ext cx="12192000" cy="486373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FD93DE5-FA8F-4836-92A2-7DE478EA196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9947" y="3996000"/>
            <a:ext cx="6151354" cy="1266825"/>
          </a:xfrm>
        </p:spPr>
        <p:txBody>
          <a:bodyPr lIns="0" anchor="b">
            <a:normAutofit/>
          </a:bodyPr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de-DE" dirty="0"/>
              <a:t>Kapiteltitel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5321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e 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984531-6F6D-604B-B571-3F3BD5951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de-CH" b="1" smtClean="0">
                <a:effectLst/>
              </a:defRPr>
            </a:lvl1pPr>
          </a:lstStyle>
          <a:p>
            <a:r>
              <a:rPr lang="de-DE"/>
              <a:t>Mastertitelformat bearbeiten</a:t>
            </a:r>
            <a:endParaRPr lang="de-CH" dirty="0">
              <a:solidFill>
                <a:srgbClr val="4A5466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608318C-4D01-8D42-805D-610F38570E0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8000" y="492325"/>
            <a:ext cx="360000" cy="288000"/>
          </a:xfrm>
          <a:prstGeom prst="rect">
            <a:avLst/>
          </a:prstGeom>
        </p:spPr>
        <p:txBody>
          <a:bodyPr/>
          <a:lstStyle/>
          <a:p>
            <a:fld id="{23C80602-8AEB-1B43-9756-B86EA54513DF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39376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6E666CE-C70D-4DB5-AABA-35D32A307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224" y="1630801"/>
            <a:ext cx="11025851" cy="8532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3E2A8FA-84B9-437C-92FB-E8AB87CCB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2748" y="2484000"/>
            <a:ext cx="11025851" cy="38322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67D622-EF91-4A21-805D-52A8C645BF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61975" y="6356350"/>
            <a:ext cx="15465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CH" dirty="0"/>
              <a:t>Seite </a:t>
            </a:r>
            <a:fld id="{A5C35EE8-0173-409B-93C1-D7B33AFAE714}" type="slidenum">
              <a:rPr lang="de-CH" smtClean="0"/>
              <a:pPr/>
              <a:t>‹Nr.›</a:t>
            </a:fld>
            <a:endParaRPr lang="de-CH" dirty="0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B2896C32-76D7-4208-A37B-82968A9949B1}"/>
              </a:ext>
            </a:extLst>
          </p:cNvPr>
          <p:cNvGrpSpPr/>
          <p:nvPr userDrawn="1"/>
        </p:nvGrpSpPr>
        <p:grpSpPr>
          <a:xfrm>
            <a:off x="623224" y="533685"/>
            <a:ext cx="3527835" cy="852783"/>
            <a:chOff x="348575" y="670528"/>
            <a:chExt cx="2969571" cy="717834"/>
          </a:xfrm>
        </p:grpSpPr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FCE3969E-1190-4D6C-83D0-F04EC4E9DFC3}"/>
                </a:ext>
              </a:extLst>
            </p:cNvPr>
            <p:cNvPicPr/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48575" y="670528"/>
              <a:ext cx="1029335" cy="7178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CE8E010A-61D0-4E81-A883-1781FF891CA7}"/>
                </a:ext>
              </a:extLst>
            </p:cNvPr>
            <p:cNvPicPr/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719228" y="765603"/>
              <a:ext cx="1598918" cy="502285"/>
            </a:xfrm>
            <a:prstGeom prst="rect">
              <a:avLst/>
            </a:prstGeom>
          </p:spPr>
        </p:pic>
      </p:grpSp>
      <p:pic>
        <p:nvPicPr>
          <p:cNvPr id="8" name="Grafik 7"/>
          <p:cNvPicPr/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46" y="646635"/>
            <a:ext cx="1988500" cy="596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4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s-fcs.ch/de/Info-Komm/Kommunikationsmedien" TargetMode="External"/><Relationship Id="rId2" Type="http://schemas.openxmlformats.org/officeDocument/2006/relationships/hyperlink" Target="https://www.skkab.ch/fachinformationen/gb2023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646F13-6D6B-4CC5-9C20-60559499A4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Die neuen Grundbildungen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024DDE5-32DB-4D92-924A-B4D2D75A05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A834BA9-AF7A-4E13-953F-2E263CDABED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Verkauf 2022+ / Kaufleute 2023</a:t>
            </a:r>
          </a:p>
        </p:txBody>
      </p:sp>
    </p:spTree>
    <p:extLst>
      <p:ext uri="{BB962C8B-B14F-4D97-AF65-F5344CB8AC3E}">
        <p14:creationId xmlns:p14="http://schemas.microsoft.com/office/powerpoint/2010/main" val="17756007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D02F68-B8A8-4D1D-AF1A-1ABF41ADD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Zielgrösse in der Grundbildung ist die Handlungskompetenz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733EDF-2943-42FD-AB62-96244897F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sz="2000" dirty="0"/>
              <a:t>«Handlungskompetent ist, wer berufliche Aufgaben und Tätigkeiten eigeninitiativ, zielorientiert, fachgerecht und flexibel ausführt.»</a:t>
            </a:r>
          </a:p>
          <a:p>
            <a:pPr marL="0" indent="0">
              <a:buNone/>
            </a:pPr>
            <a:r>
              <a:rPr lang="de-CH" sz="1600" dirty="0"/>
              <a:t>Staatssekretariat für Bildung, Forschung und Innovation</a:t>
            </a:r>
          </a:p>
          <a:p>
            <a:pPr marL="0" indent="0">
              <a:buNone/>
            </a:pPr>
            <a:endParaRPr lang="de-CH" sz="1800" dirty="0"/>
          </a:p>
          <a:p>
            <a:pPr marL="0" indent="0">
              <a:buNone/>
            </a:pPr>
            <a:endParaRPr lang="de-CH" sz="1800" dirty="0"/>
          </a:p>
          <a:p>
            <a:pPr marL="0" indent="0">
              <a:buNone/>
            </a:pPr>
            <a:r>
              <a:rPr lang="de-CH" sz="2000" dirty="0"/>
              <a:t>«Kompetenzen sind Fähigkeiten, in offenen, überschaubaren, komplexen, dynamischen und zuweilen chaotischen Situationen kreativ und selbstorganisiert zu handeln.»</a:t>
            </a:r>
          </a:p>
          <a:p>
            <a:pPr marL="0" indent="0">
              <a:buNone/>
            </a:pPr>
            <a:r>
              <a:rPr lang="de-CH" sz="1600" dirty="0"/>
              <a:t>Erpenbeck und Heyse, 2007</a:t>
            </a:r>
          </a:p>
          <a:p>
            <a:pPr marL="0" indent="0">
              <a:buNone/>
            </a:pPr>
            <a:endParaRPr lang="de-CH" dirty="0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F4094372-F678-4C71-87F2-6CD2824EF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975" y="6356350"/>
            <a:ext cx="1546514" cy="365125"/>
          </a:xfrm>
        </p:spPr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63316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A1997C-E5D0-4E62-A851-BE8827E5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Prozess der Kompetenzentwicklung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3984E6-91E4-4D00-AD96-AB625CFAEF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7452320" y="4857750"/>
            <a:ext cx="144016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59200A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de-CH"/>
              <a:t>Seite </a:t>
            </a:r>
            <a:fld id="{4D9E7F07-52BA-4676-A810-3F50F5451F27}" type="slidenum">
              <a:rPr lang="de-CH" smtClean="0"/>
              <a:pPr/>
              <a:t>11</a:t>
            </a:fld>
            <a:endParaRPr lang="de-CH" dirty="0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525E8950-23A3-4051-9885-B8E21294A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00" y="2284931"/>
            <a:ext cx="9758338" cy="3751873"/>
          </a:xfrm>
          <a:prstGeom prst="rect">
            <a:avLst/>
          </a:prstGeom>
        </p:spPr>
      </p:pic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F6CCF289-91A9-4755-AF03-96D22AF5E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975" y="6356350"/>
            <a:ext cx="1546514" cy="365125"/>
          </a:xfrm>
        </p:spPr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74975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E4EBD3-4F1C-4E9D-B4E4-DE93EF298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00" y="1630801"/>
            <a:ext cx="11200500" cy="434648"/>
          </a:xfrm>
        </p:spPr>
        <p:txBody>
          <a:bodyPr/>
          <a:lstStyle/>
          <a:p>
            <a:r>
              <a:rPr lang="de-CH" dirty="0"/>
              <a:t>Was umfasst die Handlungskompetenz?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F81E5A-18D5-4100-AE06-8274FC98C0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800" y="2240764"/>
            <a:ext cx="10261600" cy="41844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1600" dirty="0">
                <a:solidFill>
                  <a:srgbClr val="59200A"/>
                </a:solidFill>
                <a:latin typeface="+mn-lt"/>
              </a:rPr>
              <a:t>Das </a:t>
            </a:r>
            <a:r>
              <a:rPr lang="de-CH" sz="1600" b="1" dirty="0">
                <a:solidFill>
                  <a:srgbClr val="59200A"/>
                </a:solidFill>
                <a:latin typeface="+mn-lt"/>
              </a:rPr>
              <a:t>Zusammenspiel</a:t>
            </a:r>
            <a:r>
              <a:rPr lang="de-CH" sz="1600" dirty="0">
                <a:solidFill>
                  <a:srgbClr val="59200A"/>
                </a:solidFill>
                <a:latin typeface="+mn-lt"/>
              </a:rPr>
              <a:t> dieser </a:t>
            </a:r>
          </a:p>
          <a:p>
            <a:pPr marL="0" indent="0">
              <a:buNone/>
            </a:pPr>
            <a:r>
              <a:rPr lang="de-CH" sz="1600" dirty="0">
                <a:solidFill>
                  <a:srgbClr val="59200A"/>
                </a:solidFill>
                <a:latin typeface="+mn-lt"/>
              </a:rPr>
              <a:t>(Teil-)Kompetenzen macht die </a:t>
            </a:r>
          </a:p>
          <a:p>
            <a:pPr marL="0" indent="0">
              <a:buNone/>
            </a:pPr>
            <a:r>
              <a:rPr lang="de-CH" sz="1600" dirty="0">
                <a:solidFill>
                  <a:srgbClr val="59200A"/>
                </a:solidFill>
                <a:latin typeface="+mn-lt"/>
              </a:rPr>
              <a:t>Handlungskompetenz einer </a:t>
            </a:r>
          </a:p>
          <a:p>
            <a:pPr marL="0" indent="0">
              <a:buNone/>
            </a:pPr>
            <a:r>
              <a:rPr lang="de-CH" sz="1600" dirty="0">
                <a:solidFill>
                  <a:srgbClr val="59200A"/>
                </a:solidFill>
                <a:latin typeface="+mn-lt"/>
              </a:rPr>
              <a:t>Berufsperson aus. </a:t>
            </a:r>
          </a:p>
          <a:p>
            <a:pPr marL="0" indent="0">
              <a:buNone/>
            </a:pPr>
            <a:endParaRPr lang="de-CH" sz="1600" dirty="0">
              <a:solidFill>
                <a:srgbClr val="59200A"/>
              </a:solidFill>
              <a:latin typeface="+mn-lt"/>
            </a:endParaRPr>
          </a:p>
          <a:p>
            <a:pPr marL="0" indent="0">
              <a:buNone/>
            </a:pPr>
            <a:r>
              <a:rPr lang="de-CH" sz="1600" dirty="0">
                <a:solidFill>
                  <a:srgbClr val="59200A"/>
                </a:solidFill>
                <a:latin typeface="+mn-lt"/>
              </a:rPr>
              <a:t>Es wird das ausgebildet, was die </a:t>
            </a:r>
          </a:p>
          <a:p>
            <a:pPr marL="0" indent="0">
              <a:buNone/>
            </a:pPr>
            <a:r>
              <a:rPr lang="de-CH" sz="1600" dirty="0">
                <a:solidFill>
                  <a:srgbClr val="59200A"/>
                </a:solidFill>
                <a:latin typeface="+mn-lt"/>
              </a:rPr>
              <a:t>Berufspersonen benötigen, um in </a:t>
            </a:r>
          </a:p>
          <a:p>
            <a:pPr marL="0" indent="0">
              <a:buNone/>
            </a:pPr>
            <a:r>
              <a:rPr lang="de-CH" sz="1600" dirty="0">
                <a:solidFill>
                  <a:srgbClr val="59200A"/>
                </a:solidFill>
                <a:latin typeface="+mn-lt"/>
              </a:rPr>
              <a:t>ihrem Beruf </a:t>
            </a:r>
            <a:r>
              <a:rPr lang="de-CH" sz="1600" b="1" dirty="0">
                <a:latin typeface="+mn-lt"/>
              </a:rPr>
              <a:t>erfolgreich</a:t>
            </a:r>
            <a:r>
              <a:rPr lang="de-CH" sz="1600" dirty="0">
                <a:solidFill>
                  <a:srgbClr val="59200A"/>
                </a:solidFill>
                <a:latin typeface="+mn-lt"/>
              </a:rPr>
              <a:t> und </a:t>
            </a:r>
          </a:p>
          <a:p>
            <a:pPr marL="0" indent="0">
              <a:buNone/>
            </a:pPr>
            <a:r>
              <a:rPr lang="de-CH" sz="1600" b="1" dirty="0">
                <a:latin typeface="+mn-lt"/>
              </a:rPr>
              <a:t>verantwortungsvoll</a:t>
            </a:r>
            <a:r>
              <a:rPr lang="de-CH" sz="1600" dirty="0">
                <a:solidFill>
                  <a:srgbClr val="59200A"/>
                </a:solidFill>
                <a:latin typeface="+mn-lt"/>
              </a:rPr>
              <a:t> zu handeln</a:t>
            </a:r>
          </a:p>
          <a:p>
            <a:pPr marL="0" indent="0">
              <a:buNone/>
            </a:pPr>
            <a:r>
              <a:rPr lang="de-CH" sz="1600" dirty="0">
                <a:solidFill>
                  <a:srgbClr val="59200A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de-CH" sz="1600" dirty="0">
                <a:solidFill>
                  <a:srgbClr val="59200A"/>
                </a:solidFill>
                <a:latin typeface="+mn-lt"/>
              </a:rPr>
              <a:t>also </a:t>
            </a:r>
            <a:r>
              <a:rPr lang="de-CH" sz="1600" b="1" dirty="0">
                <a:solidFill>
                  <a:srgbClr val="59200A"/>
                </a:solidFill>
                <a:latin typeface="+mn-lt"/>
              </a:rPr>
              <a:t>handlungskompetent</a:t>
            </a:r>
            <a:r>
              <a:rPr lang="de-CH" sz="1600" dirty="0">
                <a:solidFill>
                  <a:srgbClr val="59200A"/>
                </a:solidFill>
                <a:latin typeface="+mn-lt"/>
              </a:rPr>
              <a:t> zu agieren</a:t>
            </a:r>
          </a:p>
          <a:p>
            <a:pPr marL="0" indent="0">
              <a:buNone/>
            </a:pPr>
            <a:endParaRPr lang="de-CH" sz="1600" dirty="0">
              <a:solidFill>
                <a:srgbClr val="59200A"/>
              </a:solidFill>
              <a:latin typeface="+mj-lt"/>
            </a:endParaRPr>
          </a:p>
          <a:p>
            <a:endParaRPr lang="de-CH" dirty="0">
              <a:latin typeface="+mj-lt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5B09F2C-1386-4D24-AA00-64E469A1808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7452320" y="4857750"/>
            <a:ext cx="144016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59200A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de-CH"/>
              <a:t>Seite </a:t>
            </a:r>
            <a:fld id="{4D9E7F07-52BA-4676-A810-3F50F5451F27}" type="slidenum">
              <a:rPr lang="de-CH" smtClean="0"/>
              <a:pPr/>
              <a:t>12</a:t>
            </a:fld>
            <a:endParaRPr lang="de-CH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1321BB0F-8B2F-4498-B4BE-017210BD4007}"/>
              </a:ext>
            </a:extLst>
          </p:cNvPr>
          <p:cNvGrpSpPr/>
          <p:nvPr/>
        </p:nvGrpSpPr>
        <p:grpSpPr>
          <a:xfrm>
            <a:off x="6656299" y="2292849"/>
            <a:ext cx="2304000" cy="2304000"/>
            <a:chOff x="3256727" y="2027571"/>
            <a:chExt cx="2199513" cy="2199513"/>
          </a:xfrm>
          <a:solidFill>
            <a:srgbClr val="EF7D00"/>
          </a:solidFill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4041F6FA-D093-410C-A890-03C8FBDEBFA9}"/>
                </a:ext>
              </a:extLst>
            </p:cNvPr>
            <p:cNvSpPr/>
            <p:nvPr/>
          </p:nvSpPr>
          <p:spPr>
            <a:xfrm>
              <a:off x="3256727" y="2027571"/>
              <a:ext cx="2199513" cy="2199513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Ellipse 4">
              <a:extLst>
                <a:ext uri="{FF2B5EF4-FFF2-40B4-BE49-F238E27FC236}">
                  <a16:creationId xmlns:a16="http://schemas.microsoft.com/office/drawing/2014/main" id="{97E6C735-E75F-45AD-AE43-94B6C498580E}"/>
                </a:ext>
              </a:extLst>
            </p:cNvPr>
            <p:cNvSpPr/>
            <p:nvPr/>
          </p:nvSpPr>
          <p:spPr>
            <a:xfrm>
              <a:off x="3528187" y="2416932"/>
              <a:ext cx="1656384" cy="142079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9295" tIns="39295" rIns="39295" bIns="39295" numCol="1" spcCol="1270" anchor="ctr" anchorCtr="0">
              <a:noAutofit/>
            </a:bodyPr>
            <a:lstStyle/>
            <a:p>
              <a:pPr algn="ctr" defTabSz="1375272">
                <a:lnSpc>
                  <a:spcPct val="90000"/>
                </a:lnSpc>
                <a:spcAft>
                  <a:spcPct val="35000"/>
                </a:spcAft>
              </a:pPr>
              <a:r>
                <a:rPr lang="de-CH" sz="1333" b="1" dirty="0">
                  <a:solidFill>
                    <a:srgbClr val="59200A"/>
                  </a:solidFill>
                  <a:latin typeface="+mj-lt"/>
                </a:rPr>
                <a:t>Handlungs-kompetenz</a:t>
              </a:r>
            </a:p>
            <a:p>
              <a:pPr algn="ctr" defTabSz="1375272">
                <a:lnSpc>
                  <a:spcPct val="90000"/>
                </a:lnSpc>
                <a:spcAft>
                  <a:spcPct val="35000"/>
                </a:spcAft>
              </a:pPr>
              <a:r>
                <a:rPr lang="de-CH" sz="1333" dirty="0">
                  <a:solidFill>
                    <a:srgbClr val="59200A"/>
                  </a:solidFill>
                  <a:latin typeface="+mj-lt"/>
                </a:rPr>
                <a:t>erfolgreiche und verantwortungs-volle Bewältigung beruflicher Situationen</a:t>
              </a:r>
            </a:p>
          </p:txBody>
        </p:sp>
      </p:grpSp>
      <p:sp>
        <p:nvSpPr>
          <p:cNvPr id="19" name="Ellipse 18">
            <a:extLst>
              <a:ext uri="{FF2B5EF4-FFF2-40B4-BE49-F238E27FC236}">
                <a16:creationId xmlns:a16="http://schemas.microsoft.com/office/drawing/2014/main" id="{7F9A81D9-95B4-465C-BA99-5B2766F4C5B3}"/>
              </a:ext>
            </a:extLst>
          </p:cNvPr>
          <p:cNvSpPr/>
          <p:nvPr/>
        </p:nvSpPr>
        <p:spPr>
          <a:xfrm>
            <a:off x="6890029" y="721059"/>
            <a:ext cx="1872000" cy="18720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sp>
        <p:nvSpPr>
          <p:cNvPr id="20" name="Ellipse 6">
            <a:extLst>
              <a:ext uri="{FF2B5EF4-FFF2-40B4-BE49-F238E27FC236}">
                <a16:creationId xmlns:a16="http://schemas.microsoft.com/office/drawing/2014/main" id="{012DDF71-3D02-4C8D-9108-59777CDF8848}"/>
              </a:ext>
            </a:extLst>
          </p:cNvPr>
          <p:cNvSpPr/>
          <p:nvPr/>
        </p:nvSpPr>
        <p:spPr>
          <a:xfrm>
            <a:off x="7148655" y="908481"/>
            <a:ext cx="1417203" cy="141720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7336" tIns="27336" rIns="27336" bIns="27336" numCol="1" spcCol="1270" anchor="ctr" anchorCtr="0">
            <a:noAutofit/>
          </a:bodyPr>
          <a:lstStyle/>
          <a:p>
            <a:pPr algn="ctr" defTabSz="956712">
              <a:lnSpc>
                <a:spcPct val="90000"/>
              </a:lnSpc>
              <a:spcAft>
                <a:spcPct val="35000"/>
              </a:spcAft>
            </a:pPr>
            <a:r>
              <a:rPr lang="de-CH" sz="1333" dirty="0">
                <a:solidFill>
                  <a:schemeClr val="bg1"/>
                </a:solidFill>
                <a:latin typeface="+mj-lt"/>
              </a:rPr>
              <a:t>Fachlich-methodische Kompetenz</a:t>
            </a:r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719D4CE1-B095-4AAC-B361-0CC95D954489}"/>
              </a:ext>
            </a:extLst>
          </p:cNvPr>
          <p:cNvSpPr/>
          <p:nvPr/>
        </p:nvSpPr>
        <p:spPr>
          <a:xfrm>
            <a:off x="8695796" y="2460979"/>
            <a:ext cx="1872000" cy="18720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sp>
        <p:nvSpPr>
          <p:cNvPr id="22" name="Ellipse 8">
            <a:extLst>
              <a:ext uri="{FF2B5EF4-FFF2-40B4-BE49-F238E27FC236}">
                <a16:creationId xmlns:a16="http://schemas.microsoft.com/office/drawing/2014/main" id="{B10EF36B-D7BA-4093-BCFA-0332AD243172}"/>
              </a:ext>
            </a:extLst>
          </p:cNvPr>
          <p:cNvSpPr/>
          <p:nvPr/>
        </p:nvSpPr>
        <p:spPr>
          <a:xfrm>
            <a:off x="8896594" y="2688378"/>
            <a:ext cx="1470404" cy="141720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7336" tIns="27336" rIns="27336" bIns="27336" numCol="1" spcCol="1270" anchor="ctr" anchorCtr="0">
            <a:noAutofit/>
          </a:bodyPr>
          <a:lstStyle/>
          <a:p>
            <a:pPr algn="ctr" defTabSz="956712">
              <a:lnSpc>
                <a:spcPct val="90000"/>
              </a:lnSpc>
              <a:spcAft>
                <a:spcPct val="35000"/>
              </a:spcAft>
            </a:pPr>
            <a:r>
              <a:rPr lang="de-CH" sz="1333" dirty="0">
                <a:solidFill>
                  <a:schemeClr val="bg1"/>
                </a:solidFill>
                <a:latin typeface="+mj-lt"/>
              </a:rPr>
              <a:t>Personale Kompetenz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41FB5A3F-7B86-4238-9495-81F0D1338CCC}"/>
              </a:ext>
            </a:extLst>
          </p:cNvPr>
          <p:cNvSpPr/>
          <p:nvPr/>
        </p:nvSpPr>
        <p:spPr>
          <a:xfrm>
            <a:off x="6921256" y="4227117"/>
            <a:ext cx="1872000" cy="18720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sp>
        <p:nvSpPr>
          <p:cNvPr id="24" name="Ellipse 10">
            <a:extLst>
              <a:ext uri="{FF2B5EF4-FFF2-40B4-BE49-F238E27FC236}">
                <a16:creationId xmlns:a16="http://schemas.microsoft.com/office/drawing/2014/main" id="{217A70CD-D833-40D7-B335-3D1A327D8AFD}"/>
              </a:ext>
            </a:extLst>
          </p:cNvPr>
          <p:cNvSpPr/>
          <p:nvPr/>
        </p:nvSpPr>
        <p:spPr>
          <a:xfrm>
            <a:off x="7188743" y="4494604"/>
            <a:ext cx="1337027" cy="1337027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7336" tIns="27336" rIns="27336" bIns="27336" numCol="1" spcCol="1270" anchor="ctr" anchorCtr="0">
            <a:noAutofit/>
          </a:bodyPr>
          <a:lstStyle/>
          <a:p>
            <a:pPr algn="ctr" defTabSz="956712">
              <a:lnSpc>
                <a:spcPct val="90000"/>
              </a:lnSpc>
              <a:spcAft>
                <a:spcPct val="35000"/>
              </a:spcAft>
            </a:pPr>
            <a:r>
              <a:rPr lang="de-CH" sz="1333" dirty="0">
                <a:solidFill>
                  <a:schemeClr val="bg1"/>
                </a:solidFill>
                <a:latin typeface="+mj-lt"/>
              </a:rPr>
              <a:t>Sozial-</a:t>
            </a:r>
            <a:br>
              <a:rPr lang="de-CH" sz="1333" dirty="0">
                <a:solidFill>
                  <a:schemeClr val="bg1"/>
                </a:solidFill>
                <a:latin typeface="+mj-lt"/>
              </a:rPr>
            </a:br>
            <a:r>
              <a:rPr lang="de-CH" sz="1333" dirty="0">
                <a:solidFill>
                  <a:schemeClr val="bg1"/>
                </a:solidFill>
                <a:latin typeface="+mj-lt"/>
              </a:rPr>
              <a:t>kommunikative Kompetenz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FD93E981-9EC4-465C-9D8E-20F70BF02487}"/>
              </a:ext>
            </a:extLst>
          </p:cNvPr>
          <p:cNvSpPr/>
          <p:nvPr/>
        </p:nvSpPr>
        <p:spPr>
          <a:xfrm>
            <a:off x="5056375" y="2460979"/>
            <a:ext cx="1872000" cy="1872000"/>
          </a:xfrm>
          <a:prstGeom prst="ellips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sp>
      <p:sp>
        <p:nvSpPr>
          <p:cNvPr id="26" name="Ellipse 12">
            <a:extLst>
              <a:ext uri="{FF2B5EF4-FFF2-40B4-BE49-F238E27FC236}">
                <a16:creationId xmlns:a16="http://schemas.microsoft.com/office/drawing/2014/main" id="{EE749176-4538-46D1-A4E0-3D05DD0C33C1}"/>
              </a:ext>
            </a:extLst>
          </p:cNvPr>
          <p:cNvSpPr/>
          <p:nvPr/>
        </p:nvSpPr>
        <p:spPr>
          <a:xfrm>
            <a:off x="5264646" y="2684147"/>
            <a:ext cx="1371581" cy="1371581"/>
          </a:xfrm>
          <a:prstGeom prst="rect">
            <a:avLst/>
          </a:prstGeom>
          <a:noFill/>
          <a:ln w="38100"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7336" tIns="27336" rIns="27336" bIns="27336" numCol="1" spcCol="1270" anchor="ctr" anchorCtr="0">
            <a:noAutofit/>
          </a:bodyPr>
          <a:lstStyle/>
          <a:p>
            <a:pPr algn="ctr" defTabSz="956712">
              <a:lnSpc>
                <a:spcPct val="90000"/>
              </a:lnSpc>
              <a:spcAft>
                <a:spcPct val="35000"/>
              </a:spcAft>
            </a:pPr>
            <a:r>
              <a:rPr lang="de-CH" sz="1333" dirty="0">
                <a:solidFill>
                  <a:schemeClr val="bg1"/>
                </a:solidFill>
                <a:latin typeface="+mj-lt"/>
              </a:rPr>
              <a:t>Aktivitäts- und handlungs-orientierte Kompetenz</a:t>
            </a:r>
          </a:p>
        </p:txBody>
      </p:sp>
    </p:spTree>
    <p:extLst>
      <p:ext uri="{BB962C8B-B14F-4D97-AF65-F5344CB8AC3E}">
        <p14:creationId xmlns:p14="http://schemas.microsoft.com/office/powerpoint/2010/main" val="1298846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D69171-9FDB-487E-BF46-50DEFB1B8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Was sind die neuen Handlungskompetenzen? </a:t>
            </a:r>
          </a:p>
        </p:txBody>
      </p:sp>
    </p:spTree>
    <p:extLst>
      <p:ext uri="{BB962C8B-B14F-4D97-AF65-F5344CB8AC3E}">
        <p14:creationId xmlns:p14="http://schemas.microsoft.com/office/powerpoint/2010/main" val="2567991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69BE0-2913-440B-8E23-C739E8340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21C4AB-39AB-48E6-AEA9-E19157C02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388F26-04DA-43D2-9B57-E15CD8D51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14</a:t>
            </a:fld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D2054FB-8837-414C-A1FE-169FAD917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0801"/>
            <a:ext cx="12192000" cy="4611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57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69BE0-2913-440B-8E23-C739E8340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21C4AB-39AB-48E6-AEA9-E19157C02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388F26-04DA-43D2-9B57-E15CD8D51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15</a:t>
            </a:fld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7482BBF-6C98-439E-AAE7-6AF69153E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0801"/>
            <a:ext cx="12192000" cy="462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343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69BE0-2913-440B-8E23-C739E8340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21C4AB-39AB-48E6-AEA9-E19157C02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388F26-04DA-43D2-9B57-E15CD8D51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16</a:t>
            </a:fld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CEAF950-D771-42CD-BCB3-E16967A8B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5430"/>
            <a:ext cx="12192000" cy="473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19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569BE0-2913-440B-8E23-C739E8340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021C4AB-39AB-48E6-AEA9-E19157C02A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388F26-04DA-43D2-9B57-E15CD8D51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17</a:t>
            </a:fld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B11ECA8-8F08-4F7E-9027-670D5735A1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4416"/>
            <a:ext cx="12192000" cy="474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1890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D69171-9FDB-487E-BF46-50DEFB1B8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Was sind die zentralen Innovationen?</a:t>
            </a:r>
          </a:p>
        </p:txBody>
      </p:sp>
    </p:spTree>
    <p:extLst>
      <p:ext uri="{BB962C8B-B14F-4D97-AF65-F5344CB8AC3E}">
        <p14:creationId xmlns:p14="http://schemas.microsoft.com/office/powerpoint/2010/main" val="42606294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07D148-21E0-42A4-BBEB-78F4B3FA5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B0C10A-99FF-4B0D-94B3-AE0CFCD592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2DEAA62-07A2-4BB1-8658-DB2FC4A03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19</a:t>
            </a:fld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BC4CC17-E58F-480B-A090-62498DA01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" y="1630801"/>
            <a:ext cx="12192000" cy="456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742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9C18DA-FCC4-4A84-AA5E-0364E14ED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Aufbau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1178107-0256-4AC0-ACA0-7027797BA5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Ausgangslage und zentrale Neuerungen</a:t>
            </a:r>
          </a:p>
          <a:p>
            <a:r>
              <a:rPr lang="de-CH" dirty="0"/>
              <a:t>Was heisst «Handlungskompetenzorientierung»?</a:t>
            </a:r>
          </a:p>
          <a:p>
            <a:r>
              <a:rPr lang="de-CH" dirty="0"/>
              <a:t>Was sind die neuen Handlungskompetenzen? </a:t>
            </a:r>
          </a:p>
          <a:p>
            <a:r>
              <a:rPr lang="de-CH" dirty="0"/>
              <a:t>Was sind die zentralen Innovationen?</a:t>
            </a:r>
          </a:p>
          <a:p>
            <a:endParaRPr lang="de-CH" dirty="0"/>
          </a:p>
          <a:p>
            <a:r>
              <a:rPr lang="de-CH" dirty="0"/>
              <a:t>Wo finde ich weiterführende Informationen?</a:t>
            </a:r>
          </a:p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D4B4CED-A52A-4915-B592-1F0E27FFE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A5C35EE8-0173-409B-93C1-D7B33AFAE714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52544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6A999-63A5-41A3-AD36-33F252929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240CE7F-3133-420C-A030-7F8A935254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62B4E6B-03EB-4948-AC49-88A92E1AD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20</a:t>
            </a:fld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897CF71-2FA3-4823-8D63-AAD6D81A7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30801"/>
            <a:ext cx="12192000" cy="462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845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liennummernplatzhalter 3">
            <a:extLst>
              <a:ext uri="{FF2B5EF4-FFF2-40B4-BE49-F238E27FC236}">
                <a16:creationId xmlns:a16="http://schemas.microsoft.com/office/drawing/2014/main" id="{A4FE6285-9BB5-40E5-9C1F-7BC4162F5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975" y="6356350"/>
            <a:ext cx="1546514" cy="365125"/>
          </a:xfrm>
        </p:spPr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21</a:t>
            </a:fld>
            <a:endParaRPr lang="de-CH" dirty="0"/>
          </a:p>
        </p:txBody>
      </p:sp>
      <p:sp>
        <p:nvSpPr>
          <p:cNvPr id="28" name="Titel 1">
            <a:extLst>
              <a:ext uri="{FF2B5EF4-FFF2-40B4-BE49-F238E27FC236}">
                <a16:creationId xmlns:a16="http://schemas.microsoft.com/office/drawing/2014/main" id="{60679360-034F-4E2A-95DA-C41657F27C97}"/>
              </a:ext>
            </a:extLst>
          </p:cNvPr>
          <p:cNvSpPr txBox="1">
            <a:spLocks/>
          </p:cNvSpPr>
          <p:nvPr/>
        </p:nvSpPr>
        <p:spPr>
          <a:xfrm>
            <a:off x="622800" y="1630801"/>
            <a:ext cx="11200500" cy="8532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de-CH" dirty="0"/>
              <a:t>Die Lernortkooperation gewinnt an Bedeutung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F30BF4D-7731-4304-879D-F57EA5A2E1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21" y="1775673"/>
            <a:ext cx="11128079" cy="4763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5313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D74EC5-A28D-4B68-AE6C-476088EF3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Erfolgsfaktoren einer gelingenden Lernortkooperation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4BA61B-A3C0-4B06-A90E-1978034BC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Klare Rollenteilung</a:t>
            </a:r>
          </a:p>
          <a:p>
            <a:pPr marL="0" indent="0">
              <a:buNone/>
            </a:pPr>
            <a:endParaRPr lang="de-CH" dirty="0"/>
          </a:p>
          <a:p>
            <a:r>
              <a:rPr lang="de-CH" dirty="0"/>
              <a:t>Gute zeitliche Abstimmung </a:t>
            </a:r>
          </a:p>
          <a:p>
            <a:pPr marL="0" indent="0">
              <a:buNone/>
            </a:pPr>
            <a:r>
              <a:rPr lang="de-CH" dirty="0">
                <a:sym typeface="Wingdings" panose="05000000000000000000" pitchFamily="2" charset="2"/>
              </a:rPr>
              <a:t> vgl. Umsetzungsinstrumente</a:t>
            </a:r>
            <a:r>
              <a:rPr lang="de-CH" dirty="0"/>
              <a:t> </a:t>
            </a:r>
          </a:p>
          <a:p>
            <a:endParaRPr lang="de-CH" dirty="0"/>
          </a:p>
          <a:p>
            <a:r>
              <a:rPr lang="de-CH" dirty="0"/>
              <a:t>Instrumente, um die einzelnen Beiträge der Lernorte in Verbindung zu bringen</a:t>
            </a:r>
          </a:p>
          <a:p>
            <a:pPr marL="0" indent="0">
              <a:buNone/>
            </a:pPr>
            <a:r>
              <a:rPr lang="de-CH" dirty="0">
                <a:sym typeface="Wingdings" panose="05000000000000000000" pitchFamily="2" charset="2"/>
              </a:rPr>
              <a:t> </a:t>
            </a:r>
            <a:r>
              <a:rPr lang="de-CH" dirty="0"/>
              <a:t>Lerndokumentation / Persönliches Portfolio</a:t>
            </a:r>
          </a:p>
          <a:p>
            <a:endParaRPr lang="de-CH" dirty="0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A057CEDC-A34A-4D38-BD8E-8806F35A2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975" y="6356350"/>
            <a:ext cx="1546514" cy="365125"/>
          </a:xfrm>
        </p:spPr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22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72254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284C44E-E52A-4D66-A693-844E221E1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23</a:t>
            </a:fld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AEA1177-5702-4CBB-B14F-6D1F5363D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75" y="1569841"/>
            <a:ext cx="8902200" cy="507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3081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D69171-9FDB-487E-BF46-50DEFB1B8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Wo finde ich weiterführende Informationen?</a:t>
            </a:r>
          </a:p>
        </p:txBody>
      </p:sp>
    </p:spTree>
    <p:extLst>
      <p:ext uri="{BB962C8B-B14F-4D97-AF65-F5344CB8AC3E}">
        <p14:creationId xmlns:p14="http://schemas.microsoft.com/office/powerpoint/2010/main" val="28749650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52F136-8E53-41A5-9FF4-134448B67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Information und Kommunikation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55F5309-59E9-42A0-9C93-4216E20F3E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Kurzmitteilungen aus dem NKG</a:t>
            </a:r>
          </a:p>
          <a:p>
            <a:endParaRPr lang="de-CH" dirty="0"/>
          </a:p>
          <a:p>
            <a:r>
              <a:rPr lang="de-CH" dirty="0"/>
              <a:t>Info-Hub 1 auf Konvink 					«Die Reform und die Ergebnisse»</a:t>
            </a:r>
          </a:p>
          <a:p>
            <a:endParaRPr lang="de-CH" dirty="0"/>
          </a:p>
          <a:p>
            <a:r>
              <a:rPr lang="de-CH" dirty="0"/>
              <a:t>Info-Hub 2 auf den Websites der Trägerschaften		«Unsere neue Grundbildung»</a:t>
            </a:r>
          </a:p>
          <a:p>
            <a:pPr lvl="1"/>
            <a:r>
              <a:rPr lang="de-CH" dirty="0">
                <a:hlinkClick r:id="rId2"/>
              </a:rPr>
              <a:t>https://www.skkab.ch/fachinformationen/gb2023</a:t>
            </a:r>
            <a:r>
              <a:rPr lang="de-CH" dirty="0"/>
              <a:t>		</a:t>
            </a:r>
            <a:r>
              <a:rPr lang="de-CH" sz="1800" dirty="0"/>
              <a:t>«Lernort Betrieb und </a:t>
            </a:r>
            <a:r>
              <a:rPr lang="de-CH" sz="1800" dirty="0" err="1"/>
              <a:t>ük</a:t>
            </a:r>
            <a:r>
              <a:rPr lang="de-CH" sz="1800" dirty="0"/>
              <a:t>»</a:t>
            </a:r>
          </a:p>
          <a:p>
            <a:pPr lvl="1"/>
            <a:r>
              <a:rPr lang="de-CH" dirty="0">
                <a:hlinkClick r:id="rId3"/>
              </a:rPr>
              <a:t>https://www.bds-fcs.ch/de/Info-Komm/Kommunikationsmedien</a:t>
            </a:r>
            <a:endParaRPr lang="de-CH" dirty="0"/>
          </a:p>
          <a:p>
            <a:pPr marL="0" indent="0">
              <a:buNone/>
            </a:pPr>
            <a:r>
              <a:rPr lang="de-CH" dirty="0"/>
              <a:t>			</a:t>
            </a:r>
          </a:p>
          <a:p>
            <a:r>
              <a:rPr lang="de-CH" dirty="0"/>
              <a:t>Laufende Information im Bereich NKG Berufsfachschulen auf Konvink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668C3FD-1FDA-429C-AB8D-18B913BD5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25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967323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749D06-E36B-4ED8-95E0-FDEF1CF10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Aktuell: Info-Hub auf den Websites der Trägerschaften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12CF12-D9F2-46BF-8728-3C025CDA6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3066051-42C8-4A70-9CB3-95F90C2A2DE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 bwMode="auto">
          <a:xfrm>
            <a:off x="7452320" y="4857750"/>
            <a:ext cx="144016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59200A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de-CH"/>
              <a:t>Seite </a:t>
            </a:r>
            <a:fld id="{4D9E7F07-52BA-4676-A810-3F50F5451F27}" type="slidenum">
              <a:rPr lang="de-CH" smtClean="0"/>
              <a:pPr/>
              <a:t>26</a:t>
            </a:fld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4D0A5CB-6A01-45ED-8A75-491BE0529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783" y="2936506"/>
            <a:ext cx="5481509" cy="306964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FFC5B2B6-294F-4488-8078-8DC44EA06C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781" y="2959385"/>
            <a:ext cx="5523082" cy="302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282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D69171-9FDB-487E-BF46-50DEFB1B8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Ausgangslage und zentrale Neuerungen</a:t>
            </a:r>
          </a:p>
        </p:txBody>
      </p:sp>
    </p:spTree>
    <p:extLst>
      <p:ext uri="{BB962C8B-B14F-4D97-AF65-F5344CB8AC3E}">
        <p14:creationId xmlns:p14="http://schemas.microsoft.com/office/powerpoint/2010/main" val="472060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60BDB8-0443-4B48-A099-FF736C533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Die Arbeitswelt wird… </a:t>
            </a:r>
            <a:br>
              <a:rPr lang="de-CH" dirty="0"/>
            </a:br>
            <a:r>
              <a:rPr lang="de-CH" dirty="0"/>
              <a:t>….dynamischer, bunter und herausfordernder!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63E4EB9-0CF0-40B4-A8E9-E6E618190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224" y="2797519"/>
            <a:ext cx="5655656" cy="3451016"/>
          </a:xfrm>
          <a:prstGeom prst="rect">
            <a:avLst/>
          </a:prstGeom>
        </p:spPr>
      </p:pic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9396E34B-0BD2-4A3C-823F-F0F0E4313237}"/>
              </a:ext>
            </a:extLst>
          </p:cNvPr>
          <p:cNvSpPr txBox="1">
            <a:spLocks/>
          </p:cNvSpPr>
          <p:nvPr/>
        </p:nvSpPr>
        <p:spPr>
          <a:xfrm>
            <a:off x="6746167" y="2797519"/>
            <a:ext cx="5062656" cy="205814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Die Aufgabe der Grundbildung ist, Berufseinsteiger/innen für diese Arbeitswelt </a:t>
            </a:r>
            <a:r>
              <a:rPr lang="de-CH" b="1" dirty="0"/>
              <a:t>fit zu machen</a:t>
            </a:r>
            <a:r>
              <a:rPr lang="de-CH" dirty="0"/>
              <a:t>!</a:t>
            </a:r>
          </a:p>
          <a:p>
            <a:endParaRPr lang="de-CH" dirty="0"/>
          </a:p>
          <a:p>
            <a:r>
              <a:rPr lang="de-CH" dirty="0"/>
              <a:t>Wann verfügen Berufspersonen über zentrale </a:t>
            </a:r>
            <a:r>
              <a:rPr lang="de-CH" b="1" dirty="0"/>
              <a:t>Handlungskompetenzen</a:t>
            </a:r>
            <a:r>
              <a:rPr lang="de-CH" dirty="0"/>
              <a:t>?</a:t>
            </a:r>
          </a:p>
          <a:p>
            <a:endParaRPr lang="de-CH" dirty="0"/>
          </a:p>
        </p:txBody>
      </p:sp>
      <p:sp>
        <p:nvSpPr>
          <p:cNvPr id="9" name="Foliennummernplatzhalter 3">
            <a:extLst>
              <a:ext uri="{FF2B5EF4-FFF2-40B4-BE49-F238E27FC236}">
                <a16:creationId xmlns:a16="http://schemas.microsoft.com/office/drawing/2014/main" id="{034F8009-8A3F-45DB-B083-B686F9264E7F}"/>
              </a:ext>
            </a:extLst>
          </p:cNvPr>
          <p:cNvSpPr txBox="1">
            <a:spLocks/>
          </p:cNvSpPr>
          <p:nvPr/>
        </p:nvSpPr>
        <p:spPr>
          <a:xfrm>
            <a:off x="561975" y="6356350"/>
            <a:ext cx="1546514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600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Seite </a:t>
            </a:r>
            <a:fld id="{A5C35EE8-0173-409B-93C1-D7B33AFAE714}" type="slidenum">
              <a:rPr lang="de-CH" sz="16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de-CH" sz="1600" dirty="0">
              <a:solidFill>
                <a:schemeClr val="tx1">
                  <a:tint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250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E0341C-75C8-4155-B190-2B2613791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Berufsbildung steht vor Herausforderungen…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62E155-0940-48A5-AE4D-339CB590F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Es ist unmöglich, Berufsleute vollständig auszustatten, damit diese für die Zukunft vorbereitet sind – vor allem bei sich dynamisch verändernden Sektoren oder Branche.  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dirty="0"/>
              <a:t>Nur, was packt man in den Rucksack, wenn das Reiseziel und die Reiseroute nicht vollständig bekannt sind?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D3B62107-495F-4D89-B235-B27F4AAA4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975" y="6356350"/>
            <a:ext cx="1546514" cy="365125"/>
          </a:xfrm>
        </p:spPr>
        <p:txBody>
          <a:bodyPr/>
          <a:lstStyle/>
          <a:p>
            <a:r>
              <a:rPr lang="de-CH" dirty="0"/>
              <a:t>Seite </a:t>
            </a:r>
            <a:fld id="{A5C35EE8-0173-409B-93C1-D7B33AFAE714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83427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E0341C-75C8-4155-B190-2B2613791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Der Lösungsansatz: Handlungskompetenzen für die Zukunft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62E155-0940-48A5-AE4D-339CB590F0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&gt; Fokussierung auf zentrale, berufliche Handlungskompetenzen, die erfolgreiche Berufsleute ausmachen.  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dirty="0"/>
              <a:t>&gt; Förderung von Meta-Skills und Zukunftskompetenzen, wie zum Beispiel: Mit unsicheren Situationen und Komplexität umgehen, Veränderungen aktiv gestalten, Zielsetzungen formulieren, kreative Lösungen entwickeln, Entscheidungen treffen, willensstark umsetzen 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dirty="0"/>
              <a:t>&gt; Die Selbstlernkompetenz und die aktive Entwicklung des individuellen Kompetenzprofils nehmen einen zentralen Stellenwert ein. 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D3B62107-495F-4D89-B235-B27F4AAA4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975" y="6356350"/>
            <a:ext cx="1546514" cy="365125"/>
          </a:xfrm>
        </p:spPr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18585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6391BD-8E0B-4B6A-94CE-EAF46102D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Berufe im Detailhandel und im kaufmännischen Bereich verändern sich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D8F16C-130F-40E5-8441-38DF6EF9A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Die Grundbildungen fokussieren neu an allen drei Lernorten dieselben </a:t>
            </a:r>
            <a:r>
              <a:rPr lang="de-CH" b="1" dirty="0"/>
              <a:t>beruflichen Handlungskompetenzen</a:t>
            </a:r>
            <a:r>
              <a:rPr lang="de-CH" dirty="0"/>
              <a:t>, die sich an der Berufspraxis im Betrieb orientieren.</a:t>
            </a:r>
          </a:p>
          <a:p>
            <a:r>
              <a:rPr lang="de-CH" dirty="0"/>
              <a:t>Die Berufsfachschulen </a:t>
            </a:r>
            <a:r>
              <a:rPr lang="de-CH" b="1" dirty="0"/>
              <a:t>unterrichten handlungskompetenzorientiert </a:t>
            </a:r>
            <a:r>
              <a:rPr lang="de-CH" dirty="0"/>
              <a:t>statt fächerorientiert, um berufliche Handlungskompetenzen zu fördern. </a:t>
            </a:r>
          </a:p>
          <a:p>
            <a:r>
              <a:rPr lang="de-CH" dirty="0"/>
              <a:t>Im </a:t>
            </a:r>
            <a:r>
              <a:rPr lang="de-CH" b="1" dirty="0"/>
              <a:t>QV </a:t>
            </a:r>
            <a:r>
              <a:rPr lang="de-CH" dirty="0"/>
              <a:t>werden Handlungskompetenzen statt Fächer geprüft.</a:t>
            </a:r>
          </a:p>
          <a:p>
            <a:r>
              <a:rPr lang="de-CH" dirty="0"/>
              <a:t>Die praktische Prüfung wird zur </a:t>
            </a:r>
            <a:r>
              <a:rPr lang="de-CH" b="1" dirty="0" err="1"/>
              <a:t>Fallnote</a:t>
            </a:r>
            <a:r>
              <a:rPr lang="de-CH" b="1" dirty="0">
                <a:solidFill>
                  <a:srgbClr val="FF0000"/>
                </a:solidFill>
              </a:rPr>
              <a:t> </a:t>
            </a:r>
            <a:r>
              <a:rPr lang="de-CH" dirty="0"/>
              <a:t>(mindestens Note 4.0), um die Berufsbefähigung zu stärken, wie es in den meisten anderen Berufen bereits der Fall ist.</a:t>
            </a:r>
          </a:p>
          <a:p>
            <a:r>
              <a:rPr lang="de-CH" dirty="0"/>
              <a:t>Die Lernenden führen </a:t>
            </a:r>
            <a:r>
              <a:rPr lang="de-CH" b="1" dirty="0"/>
              <a:t>zwingend</a:t>
            </a:r>
            <a:r>
              <a:rPr lang="de-CH" dirty="0"/>
              <a:t> eine Lerndokumentation / Persönliches Portfolio, um an allen drei Lernorten systematisch an ihren Handlungskompetenzen zu arbeiten.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9700263-2C08-4F93-90DB-12B074C18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/>
              <a:t>Seite </a:t>
            </a:r>
            <a:fld id="{A5C35EE8-0173-409B-93C1-D7B33AFAE714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93489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D69171-9FDB-487E-BF46-50DEFB1B8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426" y="3996000"/>
            <a:ext cx="6865094" cy="1266825"/>
          </a:xfrm>
        </p:spPr>
        <p:txBody>
          <a:bodyPr>
            <a:normAutofit fontScale="90000"/>
          </a:bodyPr>
          <a:lstStyle/>
          <a:p>
            <a:r>
              <a:rPr lang="de-CH" dirty="0"/>
              <a:t>Was bedeutet «Handlungskompetenzorientierung»?</a:t>
            </a:r>
          </a:p>
        </p:txBody>
      </p:sp>
    </p:spTree>
    <p:extLst>
      <p:ext uri="{BB962C8B-B14F-4D97-AF65-F5344CB8AC3E}">
        <p14:creationId xmlns:p14="http://schemas.microsoft.com/office/powerpoint/2010/main" val="3973314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3">
            <a:extLst>
              <a:ext uri="{FF2B5EF4-FFF2-40B4-BE49-F238E27FC236}">
                <a16:creationId xmlns:a16="http://schemas.microsoft.com/office/drawing/2014/main" id="{6D70051F-ECFD-4387-A1EC-A1CC5410F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61975" y="6356350"/>
            <a:ext cx="1546514" cy="365125"/>
          </a:xfrm>
        </p:spPr>
        <p:txBody>
          <a:bodyPr/>
          <a:lstStyle/>
          <a:p>
            <a:r>
              <a:rPr lang="de-CH"/>
              <a:t>Seite </a:t>
            </a:r>
            <a:fld id="{A5C35EE8-0173-409B-93C1-D7B33AFAE714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83B9F766-D0F9-4882-997E-96072AAB9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0" y="1630363"/>
            <a:ext cx="11201400" cy="854075"/>
          </a:xfrm>
        </p:spPr>
        <p:txBody>
          <a:bodyPr/>
          <a:lstStyle/>
          <a:p>
            <a:r>
              <a:rPr lang="de-CH" dirty="0"/>
              <a:t>Zum Einstieg: Warum kompetenzorientiert?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C57A1BF-0C90-4BD1-8ED8-A12C50201204}"/>
              </a:ext>
            </a:extLst>
          </p:cNvPr>
          <p:cNvSpPr txBox="1"/>
          <p:nvPr/>
        </p:nvSpPr>
        <p:spPr>
          <a:xfrm>
            <a:off x="6223000" y="6173583"/>
            <a:ext cx="611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800" b="0" i="0" u="none" strike="noStrike" baseline="0" dirty="0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Quelle: </a:t>
            </a:r>
            <a:r>
              <a:rPr lang="de-CH" sz="800" b="0" i="0" u="none" strike="noStrike" baseline="0" dirty="0" err="1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ibw</a:t>
            </a:r>
            <a:r>
              <a:rPr lang="de-CH" sz="800" b="0" i="0" u="none" strike="noStrike" baseline="0" dirty="0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- Institut für Bildungsforschung der Wirtschaft (Hrsg.). </a:t>
            </a:r>
            <a:r>
              <a:rPr lang="de-CH" sz="800" b="0" i="1" u="none" strike="noStrike" baseline="0" dirty="0">
                <a:solidFill>
                  <a:srgbClr val="58595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Kompetenzorientiert prüfen, Wien 2017.</a:t>
            </a:r>
            <a:endParaRPr lang="de-CH" sz="800" i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E7450E12-F93C-4B9A-BB44-B0E14364D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00" y="2268994"/>
            <a:ext cx="5226281" cy="324350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2CCFAA5C-A570-47D9-B25C-58DDB80011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68994"/>
            <a:ext cx="5118340" cy="3820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586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Nationale Umsetzung">
      <a:dk1>
        <a:srgbClr val="000000"/>
      </a:dk1>
      <a:lt1>
        <a:srgbClr val="FFFFFF"/>
      </a:lt1>
      <a:dk2>
        <a:srgbClr val="878787"/>
      </a:dk2>
      <a:lt2>
        <a:srgbClr val="E3E3E3"/>
      </a:lt2>
      <a:accent1>
        <a:srgbClr val="C7342E"/>
      </a:accent1>
      <a:accent2>
        <a:srgbClr val="68A8DE"/>
      </a:accent2>
      <a:accent3>
        <a:srgbClr val="633D46"/>
      </a:accent3>
      <a:accent4>
        <a:srgbClr val="96C11F"/>
      </a:accent4>
      <a:accent5>
        <a:srgbClr val="ED6B0B"/>
      </a:accent5>
      <a:accent6>
        <a:srgbClr val="E21A1F"/>
      </a:accent6>
      <a:hlink>
        <a:srgbClr val="0000FF"/>
      </a:hlink>
      <a:folHlink>
        <a:srgbClr val="800080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L_Präsentation_V0.02.potx" id="{4A13E2C5-45DC-49FA-9E0F-422FD0AB7B88}" vid="{85116275-7EFF-4A51-94F3-3C83AEB631E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EE788C26090764286C5A7A378BA5074" ma:contentTypeVersion="8" ma:contentTypeDescription="Ein neues Dokument erstellen." ma:contentTypeScope="" ma:versionID="21306b53843c707fc65694d3d1010742">
  <xsd:schema xmlns:xsd="http://www.w3.org/2001/XMLSchema" xmlns:xs="http://www.w3.org/2001/XMLSchema" xmlns:p="http://schemas.microsoft.com/office/2006/metadata/properties" xmlns:ns2="2834bfff-30a0-48b2-b881-df8029de331b" targetNamespace="http://schemas.microsoft.com/office/2006/metadata/properties" ma:root="true" ma:fieldsID="82b5b22ac725446a3646186f52b0af66" ns2:_="">
    <xsd:import namespace="2834bfff-30a0-48b2-b881-df8029de33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34bfff-30a0-48b2-b881-df8029de331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015D345-F421-4605-959B-08D1357568F8}"/>
</file>

<file path=customXml/itemProps2.xml><?xml version="1.0" encoding="utf-8"?>
<ds:datastoreItem xmlns:ds="http://schemas.openxmlformats.org/officeDocument/2006/customXml" ds:itemID="{F619DFC3-40FB-4E03-A8EE-554328CC6849}"/>
</file>

<file path=customXml/itemProps3.xml><?xml version="1.0" encoding="utf-8"?>
<ds:datastoreItem xmlns:ds="http://schemas.openxmlformats.org/officeDocument/2006/customXml" ds:itemID="{E97C009E-C1B1-4CC0-82C5-429D8FE1D008}"/>
</file>

<file path=docProps/app.xml><?xml version="1.0" encoding="utf-8"?>
<Properties xmlns="http://schemas.openxmlformats.org/officeDocument/2006/extended-properties" xmlns:vt="http://schemas.openxmlformats.org/officeDocument/2006/docPropsVTypes">
  <Template>VL_Präsentation_V0.03</Template>
  <TotalTime>0</TotalTime>
  <Words>639</Words>
  <Application>Microsoft Office PowerPoint</Application>
  <PresentationFormat>Breitbild</PresentationFormat>
  <Paragraphs>104</Paragraphs>
  <Slides>26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0" baseType="lpstr">
      <vt:lpstr>Arial</vt:lpstr>
      <vt:lpstr>Calibri</vt:lpstr>
      <vt:lpstr>Verdana</vt:lpstr>
      <vt:lpstr>Office</vt:lpstr>
      <vt:lpstr>Die neuen Grundbildungen</vt:lpstr>
      <vt:lpstr>Aufbau</vt:lpstr>
      <vt:lpstr>Ausgangslage und zentrale Neuerungen</vt:lpstr>
      <vt:lpstr>Die Arbeitswelt wird…  ….dynamischer, bunter und herausfordernder!</vt:lpstr>
      <vt:lpstr>Die Berufsbildung steht vor Herausforderungen…</vt:lpstr>
      <vt:lpstr>Der Lösungsansatz: Handlungskompetenzen für die Zukunft</vt:lpstr>
      <vt:lpstr>Die Berufe im Detailhandel und im kaufmännischen Bereich verändern sich</vt:lpstr>
      <vt:lpstr>Was bedeutet «Handlungskompetenzorientierung»?</vt:lpstr>
      <vt:lpstr>Zum Einstieg: Warum kompetenzorientiert?</vt:lpstr>
      <vt:lpstr>Die Zielgrösse in der Grundbildung ist die Handlungskompetenz</vt:lpstr>
      <vt:lpstr>Prozess der Kompetenzentwicklung</vt:lpstr>
      <vt:lpstr>Was umfasst die Handlungskompetenz?</vt:lpstr>
      <vt:lpstr>Was sind die neuen Handlungskompetenzen? </vt:lpstr>
      <vt:lpstr>PowerPoint-Präsentation</vt:lpstr>
      <vt:lpstr>PowerPoint-Präsentation</vt:lpstr>
      <vt:lpstr>PowerPoint-Präsentation</vt:lpstr>
      <vt:lpstr>PowerPoint-Präsentation</vt:lpstr>
      <vt:lpstr>Was sind die zentralen Innovationen?</vt:lpstr>
      <vt:lpstr>PowerPoint-Präsentation</vt:lpstr>
      <vt:lpstr>PowerPoint-Präsentation</vt:lpstr>
      <vt:lpstr>PowerPoint-Präsentation</vt:lpstr>
      <vt:lpstr>Erfolgsfaktoren einer gelingenden Lernortkooperation</vt:lpstr>
      <vt:lpstr>PowerPoint-Präsentation</vt:lpstr>
      <vt:lpstr>Wo finde ich weiterführende Informationen?</vt:lpstr>
      <vt:lpstr>Information und Kommunikation</vt:lpstr>
      <vt:lpstr>Aktuell: Info-Hub auf den Websites der Trägerschaften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Eva Höpfer</dc:creator>
  <cp:lastModifiedBy>Eva Höpfer</cp:lastModifiedBy>
  <cp:revision>34</cp:revision>
  <dcterms:created xsi:type="dcterms:W3CDTF">2021-05-11T10:32:19Z</dcterms:created>
  <dcterms:modified xsi:type="dcterms:W3CDTF">2021-10-26T10:17:37Z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0x010100DEE788C26090764286C5A7A378BA5074</vt:lpwstr>
  </property>
</Properties>
</file>